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D7D114-FDB4-9D28-A705-3217E010A47D}" name="RADFORD, Victoria (AVENUE SURGERY)" initials="RV(S" userId="RADFORD, Victoria (AVENUE SURGERY)"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0BAF0"/>
    <a:srgbClr val="EDDCF8"/>
    <a:srgbClr val="6B2DDB"/>
    <a:srgbClr val="0996FF"/>
    <a:srgbClr val="1B1FC7"/>
    <a:srgbClr val="6666E0"/>
    <a:srgbClr val="A47CE0"/>
    <a:srgbClr val="D8F4F8"/>
    <a:srgbClr val="B8EB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D50D4-5D26-4CE6-926B-8EA74F9A3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5FDB2E-92AF-4D57-A31E-53C04B5AA9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B16E3A-EA0C-4430-B5E3-2EC0454FD3A8}"/>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4641AA57-E35D-4542-9A7A-44DA81382F8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FFD8DD-18A5-4DDE-B8B0-AB2066C860FB}"/>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252640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4B16-D3D6-49FE-9457-1D372B03C6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CEE6EA-34A8-4C60-AB0F-A1A1CCC420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4F5A2E-98B7-4E28-927F-4DCC251185D3}"/>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ED0B5A62-F5F1-405B-B3C9-BA19A10B7A7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D10C1F-C30C-4E6F-B6DE-D9CA17F5A559}"/>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90094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4A6B86-40F4-4514-AF02-ABEB360B57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369A9C-F54A-4E2E-AC55-3339F2806D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DC1264-3A80-45BC-A236-DE7CA48A61AB}"/>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66970615-C064-42B3-BF87-7DB1B7E917F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0AD812-7047-44B5-BF15-C925EC598A6B}"/>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60858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90ED0-5238-4F32-BDB0-F27E2B95B0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153059-CC48-4D45-A1E2-99739AE844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BB55C-6AF8-40FC-BCD1-D02A2B78A24B}"/>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E257749C-18BE-41E4-B4F3-7F72934437F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0943F6-1948-450E-BC85-4C311A258884}"/>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195257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3B11-2E24-4C0C-B039-A405C4FBCD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6848AA-C757-4156-B2A1-331A8E62B0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E80CF8-118A-4B3E-AA5E-9E0A620DE8D2}"/>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48A46324-9FED-46E1-9050-F834BC638FE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DD5ECDC-8392-4C32-897F-985877B23D89}"/>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32763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01490-872D-4631-9550-6BE94DEEA5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3CEC09-6653-44D0-8FC9-0573297FF1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00DC6B-18CB-4194-923B-16288E879B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20F28E-BCEF-4F4E-9203-874AA593498C}"/>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6" name="Footer Placeholder 5">
            <a:extLst>
              <a:ext uri="{FF2B5EF4-FFF2-40B4-BE49-F238E27FC236}">
                <a16:creationId xmlns:a16="http://schemas.microsoft.com/office/drawing/2014/main" id="{84BA26F9-B785-4E41-B7A7-6F05D1B0DE3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5DA867A-B534-4CAC-B8CC-A84E545EAC19}"/>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111307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E9A57-F807-421E-BFFD-3E50E94A4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1AF834-2994-4402-B480-3F6C2185F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15505F-E771-4A87-8D6B-DE9D9E1AEF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05447C-DE51-4353-B71F-C51F183A8C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3EED30-EDBA-4D35-AA4C-B45677E899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EA8348-01CB-4888-BAFF-8B6168E11A29}"/>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8" name="Footer Placeholder 7">
            <a:extLst>
              <a:ext uri="{FF2B5EF4-FFF2-40B4-BE49-F238E27FC236}">
                <a16:creationId xmlns:a16="http://schemas.microsoft.com/office/drawing/2014/main" id="{40C0998A-7168-4434-AD05-45347DD360D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3D56CF7-48F0-4A35-92A3-F50F06D684CA}"/>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332677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9AD9-1805-48C7-967E-5DB5CAB32F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9E2160-3C13-4946-B3AA-A5645C08ACA2}"/>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4" name="Footer Placeholder 3">
            <a:extLst>
              <a:ext uri="{FF2B5EF4-FFF2-40B4-BE49-F238E27FC236}">
                <a16:creationId xmlns:a16="http://schemas.microsoft.com/office/drawing/2014/main" id="{D3C1A427-6938-41A8-A529-1B0B266C9F0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489AB6F-40B7-4E85-8FF3-854A0BD726B4}"/>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3273737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ABB7E-7FAF-41AF-B3FA-12F019A46E82}"/>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3" name="Footer Placeholder 2">
            <a:extLst>
              <a:ext uri="{FF2B5EF4-FFF2-40B4-BE49-F238E27FC236}">
                <a16:creationId xmlns:a16="http://schemas.microsoft.com/office/drawing/2014/main" id="{503D4761-FB84-48EC-AD34-D6B539CDFF7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D91C11A-4DA0-4159-9E98-2DF77315FF36}"/>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128675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4332-401F-4E97-AD4F-01B264371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95EC9-B354-410E-B174-22AEE44B59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37AA98-B6BB-43DA-877B-3FABAD2D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FB45D0-3093-42F3-87DB-E89039EA11CA}"/>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6" name="Footer Placeholder 5">
            <a:extLst>
              <a:ext uri="{FF2B5EF4-FFF2-40B4-BE49-F238E27FC236}">
                <a16:creationId xmlns:a16="http://schemas.microsoft.com/office/drawing/2014/main" id="{746CE73B-4491-4CB2-B94C-56AABE5237E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252C309-CEA1-404A-A8CF-9D56E2877E01}"/>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331342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AFCEC-58AA-4DE1-ADD7-DAC7A01F3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196AF2-92B1-4243-B3C1-8152575D2E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603D3B1-2B78-4A3B-96AF-EF74EC5FC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DFCE7C-6FCF-4B92-B25D-AC5F6D99DC7C}"/>
              </a:ext>
            </a:extLst>
          </p:cNvPr>
          <p:cNvSpPr>
            <a:spLocks noGrp="1"/>
          </p:cNvSpPr>
          <p:nvPr>
            <p:ph type="dt" sz="half" idx="10"/>
          </p:nvPr>
        </p:nvSpPr>
        <p:spPr/>
        <p:txBody>
          <a:bodyPr/>
          <a:lstStyle/>
          <a:p>
            <a:fld id="{9F439A79-37E7-4347-97AC-AFBA39947A70}" type="datetimeFigureOut">
              <a:rPr lang="en-GB" smtClean="0"/>
              <a:t>09/06/2022</a:t>
            </a:fld>
            <a:endParaRPr lang="en-GB" dirty="0"/>
          </a:p>
        </p:txBody>
      </p:sp>
      <p:sp>
        <p:nvSpPr>
          <p:cNvPr id="6" name="Footer Placeholder 5">
            <a:extLst>
              <a:ext uri="{FF2B5EF4-FFF2-40B4-BE49-F238E27FC236}">
                <a16:creationId xmlns:a16="http://schemas.microsoft.com/office/drawing/2014/main" id="{8D497669-46EB-402D-B0A9-6BB6E4DAC4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263972-8D3A-4728-ABCA-7E1261A93016}"/>
              </a:ext>
            </a:extLst>
          </p:cNvPr>
          <p:cNvSpPr>
            <a:spLocks noGrp="1"/>
          </p:cNvSpPr>
          <p:nvPr>
            <p:ph type="sldNum" sz="quarter" idx="12"/>
          </p:nvPr>
        </p:nvSpPr>
        <p:spPr/>
        <p:txBody>
          <a:bodyPr/>
          <a:lstStyle/>
          <a:p>
            <a:fld id="{61DBC165-BC06-4A92-A7E0-129E65A81540}" type="slidenum">
              <a:rPr lang="en-GB" smtClean="0"/>
              <a:t>‹#›</a:t>
            </a:fld>
            <a:endParaRPr lang="en-GB" dirty="0"/>
          </a:p>
        </p:txBody>
      </p:sp>
    </p:spTree>
    <p:extLst>
      <p:ext uri="{BB962C8B-B14F-4D97-AF65-F5344CB8AC3E}">
        <p14:creationId xmlns:p14="http://schemas.microsoft.com/office/powerpoint/2010/main" val="16177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2A08BC-21D8-48FF-A53A-F6835BE473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2B1CE3-9FD0-4388-9118-1996CEA5FC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B7F17F-56D7-4477-903D-323150EE89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39A79-37E7-4347-97AC-AFBA39947A70}" type="datetimeFigureOut">
              <a:rPr lang="en-GB" smtClean="0"/>
              <a:t>09/06/2022</a:t>
            </a:fld>
            <a:endParaRPr lang="en-GB" dirty="0"/>
          </a:p>
        </p:txBody>
      </p:sp>
      <p:sp>
        <p:nvSpPr>
          <p:cNvPr id="5" name="Footer Placeholder 4">
            <a:extLst>
              <a:ext uri="{FF2B5EF4-FFF2-40B4-BE49-F238E27FC236}">
                <a16:creationId xmlns:a16="http://schemas.microsoft.com/office/drawing/2014/main" id="{6669B95A-C3EF-4AF1-939A-B402113CA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F0DAE1D-01EE-4946-93B6-54ED529DC4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BC165-BC06-4A92-A7E0-129E65A81540}" type="slidenum">
              <a:rPr lang="en-GB" smtClean="0"/>
              <a:t>‹#›</a:t>
            </a:fld>
            <a:endParaRPr lang="en-GB" dirty="0"/>
          </a:p>
        </p:txBody>
      </p:sp>
    </p:spTree>
    <p:extLst>
      <p:ext uri="{BB962C8B-B14F-4D97-AF65-F5344CB8AC3E}">
        <p14:creationId xmlns:p14="http://schemas.microsoft.com/office/powerpoint/2010/main" val="379826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074979E-4628-4BC4-BBA2-80E2BB12FE58}"/>
              </a:ext>
            </a:extLst>
          </p:cNvPr>
          <p:cNvPicPr>
            <a:picLocks noChangeAspect="1"/>
          </p:cNvPicPr>
          <p:nvPr/>
        </p:nvPicPr>
        <p:blipFill rotWithShape="1">
          <a:blip r:embed="rId2"/>
          <a:srcRect l="9513" r="11808"/>
          <a:stretch/>
        </p:blipFill>
        <p:spPr>
          <a:xfrm>
            <a:off x="-27089" y="147394"/>
            <a:ext cx="4060980" cy="4742674"/>
          </a:xfrm>
          <a:prstGeom prst="rect">
            <a:avLst/>
          </a:prstGeom>
        </p:spPr>
      </p:pic>
      <p:cxnSp>
        <p:nvCxnSpPr>
          <p:cNvPr id="5" name="Straight Connector 4">
            <a:extLst>
              <a:ext uri="{FF2B5EF4-FFF2-40B4-BE49-F238E27FC236}">
                <a16:creationId xmlns:a16="http://schemas.microsoft.com/office/drawing/2014/main" id="{2B2A3062-4ADE-43E1-B1B1-E9879853AD1C}"/>
              </a:ext>
            </a:extLst>
          </p:cNvPr>
          <p:cNvCxnSpPr/>
          <p:nvPr/>
        </p:nvCxnSpPr>
        <p:spPr>
          <a:xfrm>
            <a:off x="4060396" y="75501"/>
            <a:ext cx="0" cy="6858000"/>
          </a:xfrm>
          <a:prstGeom prst="line">
            <a:avLst/>
          </a:prstGeom>
          <a:ln>
            <a:solidFill>
              <a:schemeClr val="bg2"/>
            </a:solidFill>
          </a:ln>
        </p:spPr>
        <p:style>
          <a:lnRef idx="1">
            <a:schemeClr val="accent3"/>
          </a:lnRef>
          <a:fillRef idx="0">
            <a:schemeClr val="accent3"/>
          </a:fillRef>
          <a:effectRef idx="0">
            <a:schemeClr val="accent3"/>
          </a:effectRef>
          <a:fontRef idx="minor">
            <a:schemeClr val="tx1"/>
          </a:fontRef>
        </p:style>
      </p:cxnSp>
      <p:pic>
        <p:nvPicPr>
          <p:cNvPr id="6" name="Picture 5">
            <a:extLst>
              <a:ext uri="{FF2B5EF4-FFF2-40B4-BE49-F238E27FC236}">
                <a16:creationId xmlns:a16="http://schemas.microsoft.com/office/drawing/2014/main" id="{5FB81485-583D-4B4B-A04C-245A92ECF16C}"/>
              </a:ext>
            </a:extLst>
          </p:cNvPr>
          <p:cNvPicPr>
            <a:picLocks noChangeAspect="1"/>
          </p:cNvPicPr>
          <p:nvPr/>
        </p:nvPicPr>
        <p:blipFill>
          <a:blip r:embed="rId3"/>
          <a:stretch>
            <a:fillRect/>
          </a:stretch>
        </p:blipFill>
        <p:spPr>
          <a:xfrm>
            <a:off x="8030811" y="75501"/>
            <a:ext cx="6091" cy="6858000"/>
          </a:xfrm>
          <a:prstGeom prst="rect">
            <a:avLst/>
          </a:prstGeom>
        </p:spPr>
      </p:pic>
      <p:sp>
        <p:nvSpPr>
          <p:cNvPr id="7" name="TextBox 6">
            <a:extLst>
              <a:ext uri="{FF2B5EF4-FFF2-40B4-BE49-F238E27FC236}">
                <a16:creationId xmlns:a16="http://schemas.microsoft.com/office/drawing/2014/main" id="{5981C517-5409-4D46-8932-2A7173E0BBF0}"/>
              </a:ext>
            </a:extLst>
          </p:cNvPr>
          <p:cNvSpPr txBox="1"/>
          <p:nvPr/>
        </p:nvSpPr>
        <p:spPr>
          <a:xfrm>
            <a:off x="8296711" y="335560"/>
            <a:ext cx="1900934" cy="1938992"/>
          </a:xfrm>
          <a:prstGeom prst="rect">
            <a:avLst/>
          </a:prstGeom>
          <a:noFill/>
        </p:spPr>
        <p:txBody>
          <a:bodyPr wrap="square" rtlCol="0">
            <a:spAutoFit/>
          </a:bodyPr>
          <a:lstStyle/>
          <a:p>
            <a:r>
              <a:rPr lang="en-GB" sz="4000" dirty="0">
                <a:latin typeface="+mj-lt"/>
              </a:rPr>
              <a:t>The Avenue Surgery </a:t>
            </a:r>
          </a:p>
        </p:txBody>
      </p:sp>
      <p:sp>
        <p:nvSpPr>
          <p:cNvPr id="8" name="TextBox 7">
            <a:extLst>
              <a:ext uri="{FF2B5EF4-FFF2-40B4-BE49-F238E27FC236}">
                <a16:creationId xmlns:a16="http://schemas.microsoft.com/office/drawing/2014/main" id="{64027493-8164-4265-A0A4-729B7B982D8E}"/>
              </a:ext>
            </a:extLst>
          </p:cNvPr>
          <p:cNvSpPr txBox="1"/>
          <p:nvPr/>
        </p:nvSpPr>
        <p:spPr>
          <a:xfrm>
            <a:off x="8604055" y="2434634"/>
            <a:ext cx="3061983" cy="707886"/>
          </a:xfrm>
          <a:prstGeom prst="rect">
            <a:avLst/>
          </a:prstGeom>
          <a:noFill/>
        </p:spPr>
        <p:txBody>
          <a:bodyPr wrap="square" rtlCol="0">
            <a:spAutoFit/>
          </a:bodyPr>
          <a:lstStyle/>
          <a:p>
            <a:r>
              <a:rPr lang="en-GB" sz="4000" dirty="0">
                <a:latin typeface="Traditional Arabic" panose="020B0604020202020204" pitchFamily="18" charset="-78"/>
                <a:cs typeface="Traditional Arabic" panose="020B0604020202020204" pitchFamily="18" charset="-78"/>
              </a:rPr>
              <a:t>Carer Support </a:t>
            </a:r>
          </a:p>
        </p:txBody>
      </p:sp>
      <p:sp>
        <p:nvSpPr>
          <p:cNvPr id="9" name="TextBox 8">
            <a:extLst>
              <a:ext uri="{FF2B5EF4-FFF2-40B4-BE49-F238E27FC236}">
                <a16:creationId xmlns:a16="http://schemas.microsoft.com/office/drawing/2014/main" id="{46C4A166-8B53-4404-9FD1-1B3FE2D3D5F2}"/>
              </a:ext>
            </a:extLst>
          </p:cNvPr>
          <p:cNvSpPr txBox="1"/>
          <p:nvPr/>
        </p:nvSpPr>
        <p:spPr>
          <a:xfrm>
            <a:off x="9184580" y="5437214"/>
            <a:ext cx="1900934" cy="338554"/>
          </a:xfrm>
          <a:prstGeom prst="rect">
            <a:avLst/>
          </a:prstGeom>
          <a:noFill/>
        </p:spPr>
        <p:txBody>
          <a:bodyPr wrap="square" rtlCol="0">
            <a:spAutoFit/>
          </a:bodyPr>
          <a:lstStyle/>
          <a:p>
            <a:r>
              <a:rPr lang="en-GB" sz="1600" dirty="0">
                <a:latin typeface="+mj-lt"/>
              </a:rPr>
              <a:t>The Living Well Team </a:t>
            </a:r>
          </a:p>
        </p:txBody>
      </p:sp>
      <p:sp>
        <p:nvSpPr>
          <p:cNvPr id="10" name="TextBox 9">
            <a:extLst>
              <a:ext uri="{FF2B5EF4-FFF2-40B4-BE49-F238E27FC236}">
                <a16:creationId xmlns:a16="http://schemas.microsoft.com/office/drawing/2014/main" id="{22519BA9-1669-4679-90DC-748CAF2DB915}"/>
              </a:ext>
            </a:extLst>
          </p:cNvPr>
          <p:cNvSpPr txBox="1"/>
          <p:nvPr/>
        </p:nvSpPr>
        <p:spPr>
          <a:xfrm>
            <a:off x="8792034" y="5852737"/>
            <a:ext cx="2686026" cy="800219"/>
          </a:xfrm>
          <a:prstGeom prst="rect">
            <a:avLst/>
          </a:prstGeom>
          <a:noFill/>
        </p:spPr>
        <p:txBody>
          <a:bodyPr wrap="square" rtlCol="0">
            <a:spAutoFit/>
          </a:bodyPr>
          <a:lstStyle/>
          <a:p>
            <a:pPr algn="ctr"/>
            <a:r>
              <a:rPr lang="en-GB" sz="1400" dirty="0">
                <a:latin typeface="+mj-lt"/>
              </a:rPr>
              <a:t>www.avenuesurgery.co.uk</a:t>
            </a:r>
          </a:p>
          <a:p>
            <a:pPr algn="ctr"/>
            <a:r>
              <a:rPr lang="en-GB" sz="1400" dirty="0">
                <a:latin typeface="+mj-lt"/>
              </a:rPr>
              <a:t>Tel: 01985 224600​</a:t>
            </a:r>
          </a:p>
          <a:p>
            <a:endParaRPr lang="en-GB" dirty="0"/>
          </a:p>
        </p:txBody>
      </p:sp>
      <p:sp>
        <p:nvSpPr>
          <p:cNvPr id="11" name="TextBox 10">
            <a:extLst>
              <a:ext uri="{FF2B5EF4-FFF2-40B4-BE49-F238E27FC236}">
                <a16:creationId xmlns:a16="http://schemas.microsoft.com/office/drawing/2014/main" id="{8555A52E-A355-4053-8F20-C67BD45D7DB4}"/>
              </a:ext>
            </a:extLst>
          </p:cNvPr>
          <p:cNvSpPr txBox="1"/>
          <p:nvPr/>
        </p:nvSpPr>
        <p:spPr>
          <a:xfrm>
            <a:off x="755746" y="464615"/>
            <a:ext cx="2690636" cy="523220"/>
          </a:xfrm>
          <a:prstGeom prst="rect">
            <a:avLst/>
          </a:prstGeom>
          <a:noFill/>
        </p:spPr>
        <p:txBody>
          <a:bodyPr wrap="square" rtlCol="0">
            <a:spAutoFit/>
          </a:bodyPr>
          <a:lstStyle/>
          <a:p>
            <a:r>
              <a:rPr lang="en-GB" sz="2800" b="1" dirty="0">
                <a:solidFill>
                  <a:schemeClr val="bg1"/>
                </a:solidFill>
              </a:rPr>
              <a:t>Platinum Award</a:t>
            </a:r>
          </a:p>
        </p:txBody>
      </p:sp>
      <p:sp>
        <p:nvSpPr>
          <p:cNvPr id="12" name="TextBox 11">
            <a:extLst>
              <a:ext uri="{FF2B5EF4-FFF2-40B4-BE49-F238E27FC236}">
                <a16:creationId xmlns:a16="http://schemas.microsoft.com/office/drawing/2014/main" id="{58627551-8F87-4902-BC41-FA0341AE750A}"/>
              </a:ext>
            </a:extLst>
          </p:cNvPr>
          <p:cNvSpPr txBox="1"/>
          <p:nvPr/>
        </p:nvSpPr>
        <p:spPr>
          <a:xfrm>
            <a:off x="141387" y="949070"/>
            <a:ext cx="3789273" cy="3139321"/>
          </a:xfrm>
          <a:prstGeom prst="rect">
            <a:avLst/>
          </a:prstGeom>
          <a:noFill/>
        </p:spPr>
        <p:txBody>
          <a:bodyPr wrap="square" rtlCol="0">
            <a:spAutoFit/>
          </a:bodyPr>
          <a:lstStyle/>
          <a:p>
            <a:pPr algn="ctr"/>
            <a:r>
              <a:rPr lang="en-GB" dirty="0">
                <a:solidFill>
                  <a:schemeClr val="bg1"/>
                </a:solidFill>
              </a:rPr>
              <a:t>The Avenue Surgery has been awarded the Bronze, Silver, Gold and most recently the Platinum award for carer’s services.</a:t>
            </a:r>
          </a:p>
          <a:p>
            <a:pPr algn="ctr"/>
            <a:r>
              <a:rPr lang="en-GB" dirty="0">
                <a:solidFill>
                  <a:schemeClr val="bg1"/>
                </a:solidFill>
              </a:rPr>
              <a:t>To achieve an award, practices need to meet more than a dozen requirements that include maintaining an up-to-date carer’s register, have a carer’s lead, provide flexible appointments for carers and hold a minimum of one carer’s clinic per year.</a:t>
            </a:r>
          </a:p>
        </p:txBody>
      </p:sp>
      <p:sp>
        <p:nvSpPr>
          <p:cNvPr id="2" name="TextBox 1">
            <a:extLst>
              <a:ext uri="{FF2B5EF4-FFF2-40B4-BE49-F238E27FC236}">
                <a16:creationId xmlns:a16="http://schemas.microsoft.com/office/drawing/2014/main" id="{E7069847-2E4E-4683-AC16-9559E4C46358}"/>
              </a:ext>
            </a:extLst>
          </p:cNvPr>
          <p:cNvSpPr txBox="1"/>
          <p:nvPr/>
        </p:nvSpPr>
        <p:spPr>
          <a:xfrm>
            <a:off x="5128133" y="268448"/>
            <a:ext cx="1935734" cy="400110"/>
          </a:xfrm>
          <a:prstGeom prst="rect">
            <a:avLst/>
          </a:prstGeom>
          <a:noFill/>
        </p:spPr>
        <p:txBody>
          <a:bodyPr wrap="square" rtlCol="0">
            <a:spAutoFit/>
          </a:bodyPr>
          <a:lstStyle/>
          <a:p>
            <a:r>
              <a:rPr lang="en-GB" sz="2000" dirty="0"/>
              <a:t>Useful Contacts </a:t>
            </a:r>
          </a:p>
        </p:txBody>
      </p:sp>
      <p:sp>
        <p:nvSpPr>
          <p:cNvPr id="3" name="TextBox 2">
            <a:extLst>
              <a:ext uri="{FF2B5EF4-FFF2-40B4-BE49-F238E27FC236}">
                <a16:creationId xmlns:a16="http://schemas.microsoft.com/office/drawing/2014/main" id="{B8B680AC-089A-46AC-84A2-E57E2165D9A7}"/>
              </a:ext>
            </a:extLst>
          </p:cNvPr>
          <p:cNvSpPr txBox="1"/>
          <p:nvPr/>
        </p:nvSpPr>
        <p:spPr>
          <a:xfrm>
            <a:off x="4287081" y="834130"/>
            <a:ext cx="3690720" cy="5755422"/>
          </a:xfrm>
          <a:prstGeom prst="rect">
            <a:avLst/>
          </a:prstGeom>
          <a:noFill/>
        </p:spPr>
        <p:txBody>
          <a:bodyPr wrap="square" rtlCol="0">
            <a:spAutoFit/>
          </a:bodyPr>
          <a:lstStyle/>
          <a:p>
            <a:r>
              <a:rPr lang="en-GB" sz="1600" b="1" dirty="0"/>
              <a:t>Carer Support Wiltshire </a:t>
            </a:r>
          </a:p>
          <a:p>
            <a:r>
              <a:rPr lang="en-GB" sz="1200" i="1" dirty="0"/>
              <a:t>Services include one to one support, befriending, complementary therapies, days out and breaks, plus free training courses, a Facebook group to connect to others</a:t>
            </a:r>
            <a:r>
              <a:rPr lang="en-GB" sz="1600" dirty="0"/>
              <a:t>.</a:t>
            </a:r>
          </a:p>
          <a:p>
            <a:endParaRPr lang="en-GB" sz="1600" dirty="0"/>
          </a:p>
          <a:p>
            <a:r>
              <a:rPr lang="en-GB" sz="1400" dirty="0"/>
              <a:t>Website: carersupportwiltshire.co.uk</a:t>
            </a:r>
            <a:br>
              <a:rPr lang="en-GB" sz="1400" dirty="0"/>
            </a:br>
            <a:r>
              <a:rPr lang="en-GB" sz="1400" dirty="0"/>
              <a:t>Tel: 0800 181 4118</a:t>
            </a:r>
          </a:p>
          <a:p>
            <a:r>
              <a:rPr lang="en-GB" sz="1400" dirty="0"/>
              <a:t>Email: admin@carersupportwiltshire.co.uk </a:t>
            </a:r>
          </a:p>
          <a:p>
            <a:endParaRPr lang="en-GB" sz="1400" dirty="0"/>
          </a:p>
          <a:p>
            <a:r>
              <a:rPr lang="en-GB" sz="1600" b="1" dirty="0"/>
              <a:t>CarersUK</a:t>
            </a:r>
          </a:p>
          <a:p>
            <a:r>
              <a:rPr lang="en-GB" sz="1400" dirty="0"/>
              <a:t>Support, advice and guidance for carers.</a:t>
            </a:r>
          </a:p>
          <a:p>
            <a:r>
              <a:rPr lang="en-GB" sz="1400" dirty="0"/>
              <a:t>Website: www.carersuk.org</a:t>
            </a:r>
          </a:p>
          <a:p>
            <a:r>
              <a:rPr lang="en-GB" sz="1400" dirty="0"/>
              <a:t>Tel: 020 7378 4999</a:t>
            </a:r>
          </a:p>
          <a:p>
            <a:endParaRPr lang="en-GB" sz="1600" b="1" dirty="0"/>
          </a:p>
          <a:p>
            <a:r>
              <a:rPr lang="en-GB" sz="1600" b="1" dirty="0"/>
              <a:t>NHS Social Care and Support Guide</a:t>
            </a:r>
          </a:p>
          <a:p>
            <a:r>
              <a:rPr lang="en-GB" sz="1200" i="1" dirty="0"/>
              <a:t>If you or someone you know needs help with day-to-day living because of illness or disability, this website explains your options and where you can get support.</a:t>
            </a:r>
          </a:p>
          <a:p>
            <a:endParaRPr lang="en-GB" sz="1200" i="1" dirty="0"/>
          </a:p>
          <a:p>
            <a:r>
              <a:rPr lang="en-GB" sz="1400" dirty="0"/>
              <a:t>Website: https://www.nhs.uk/conditions/social-care-and-support-guide/</a:t>
            </a:r>
          </a:p>
          <a:p>
            <a:endParaRPr lang="en-GB" sz="1600" b="1" dirty="0"/>
          </a:p>
          <a:p>
            <a:r>
              <a:rPr lang="en-GB" sz="1600" b="1" dirty="0"/>
              <a:t>Age UK – Advice for Carers</a:t>
            </a:r>
          </a:p>
          <a:p>
            <a:r>
              <a:rPr lang="en-GB" sz="1400" dirty="0"/>
              <a:t>Website: https://www.ageuk.org.uk/information-advice/care/helping-a-loved-one/</a:t>
            </a:r>
          </a:p>
        </p:txBody>
      </p:sp>
      <p:pic>
        <p:nvPicPr>
          <p:cNvPr id="4" name="Picture 3">
            <a:extLst>
              <a:ext uri="{FF2B5EF4-FFF2-40B4-BE49-F238E27FC236}">
                <a16:creationId xmlns:a16="http://schemas.microsoft.com/office/drawing/2014/main" id="{88252E1B-E050-4995-81B4-2F8BE7588E25}"/>
              </a:ext>
            </a:extLst>
          </p:cNvPr>
          <p:cNvPicPr>
            <a:picLocks noChangeAspect="1"/>
          </p:cNvPicPr>
          <p:nvPr/>
        </p:nvPicPr>
        <p:blipFill rotWithShape="1">
          <a:blip r:embed="rId4"/>
          <a:srcRect l="15408" t="8403" r="14702" b="14092"/>
          <a:stretch/>
        </p:blipFill>
        <p:spPr>
          <a:xfrm>
            <a:off x="9034507" y="2996338"/>
            <a:ext cx="2201081" cy="2440876"/>
          </a:xfrm>
          <a:prstGeom prst="rect">
            <a:avLst/>
          </a:prstGeom>
        </p:spPr>
      </p:pic>
      <p:pic>
        <p:nvPicPr>
          <p:cNvPr id="18" name="Graphic 17" descr="Ribbon outline">
            <a:extLst>
              <a:ext uri="{FF2B5EF4-FFF2-40B4-BE49-F238E27FC236}">
                <a16:creationId xmlns:a16="http://schemas.microsoft.com/office/drawing/2014/main" id="{916B7F13-2C1E-4F92-9597-001A5A327B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78823" y="4005314"/>
            <a:ext cx="914400" cy="787085"/>
          </a:xfrm>
          <a:prstGeom prst="rect">
            <a:avLst/>
          </a:prstGeom>
        </p:spPr>
      </p:pic>
      <p:sp>
        <p:nvSpPr>
          <p:cNvPr id="17" name="TextBox 16">
            <a:extLst>
              <a:ext uri="{FF2B5EF4-FFF2-40B4-BE49-F238E27FC236}">
                <a16:creationId xmlns:a16="http://schemas.microsoft.com/office/drawing/2014/main" id="{D1B8ABED-4188-4679-AEB9-EA8B11C571A2}"/>
              </a:ext>
            </a:extLst>
          </p:cNvPr>
          <p:cNvSpPr txBox="1"/>
          <p:nvPr/>
        </p:nvSpPr>
        <p:spPr>
          <a:xfrm>
            <a:off x="52094" y="5031767"/>
            <a:ext cx="3902613" cy="1754326"/>
          </a:xfrm>
          <a:prstGeom prst="rect">
            <a:avLst/>
          </a:prstGeom>
          <a:noFill/>
        </p:spPr>
        <p:txBody>
          <a:bodyPr wrap="square">
            <a:spAutoFit/>
          </a:bodyPr>
          <a:lstStyle/>
          <a:p>
            <a:r>
              <a:rPr lang="en-GB" dirty="0"/>
              <a:t>If you are a carer, please contact our </a:t>
            </a:r>
            <a:r>
              <a:rPr lang="en-GB" b="1" dirty="0"/>
              <a:t>reception team </a:t>
            </a:r>
            <a:r>
              <a:rPr lang="en-GB" dirty="0"/>
              <a:t>and we can send you a </a:t>
            </a:r>
            <a:r>
              <a:rPr lang="en-GB" b="1" dirty="0"/>
              <a:t>registration pack </a:t>
            </a:r>
            <a:r>
              <a:rPr lang="en-GB" dirty="0"/>
              <a:t>and if you agree we will add you to our </a:t>
            </a:r>
            <a:r>
              <a:rPr lang="en-GB" b="1" dirty="0"/>
              <a:t>Carers’ Register </a:t>
            </a:r>
            <a:r>
              <a:rPr lang="en-GB" dirty="0"/>
              <a:t>to help provide you with the support you might need.</a:t>
            </a:r>
          </a:p>
        </p:txBody>
      </p:sp>
    </p:spTree>
    <p:extLst>
      <p:ext uri="{BB962C8B-B14F-4D97-AF65-F5344CB8AC3E}">
        <p14:creationId xmlns:p14="http://schemas.microsoft.com/office/powerpoint/2010/main" val="160530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DF6CD37-ADEB-4396-9B19-157F0302CFF1}"/>
              </a:ext>
            </a:extLst>
          </p:cNvPr>
          <p:cNvSpPr/>
          <p:nvPr/>
        </p:nvSpPr>
        <p:spPr>
          <a:xfrm>
            <a:off x="3961753" y="4870622"/>
            <a:ext cx="3053757" cy="310015"/>
          </a:xfrm>
          <a:prstGeom prst="rect">
            <a:avLst/>
          </a:prstGeom>
          <a:solidFill>
            <a:srgbClr val="1B1F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19F3A0F-F6BA-4439-9C93-5E3C1909D331}"/>
              </a:ext>
            </a:extLst>
          </p:cNvPr>
          <p:cNvSpPr/>
          <p:nvPr/>
        </p:nvSpPr>
        <p:spPr>
          <a:xfrm>
            <a:off x="8369707" y="4181266"/>
            <a:ext cx="2039344" cy="310015"/>
          </a:xfrm>
          <a:prstGeom prst="rect">
            <a:avLst/>
          </a:prstGeom>
          <a:solidFill>
            <a:srgbClr val="6666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273DBC90-5049-4318-B825-09E64B14EDDA}"/>
              </a:ext>
            </a:extLst>
          </p:cNvPr>
          <p:cNvSpPr/>
          <p:nvPr/>
        </p:nvSpPr>
        <p:spPr>
          <a:xfrm>
            <a:off x="3963982" y="845688"/>
            <a:ext cx="1714209" cy="310015"/>
          </a:xfrm>
          <a:prstGeom prst="rect">
            <a:avLst/>
          </a:prstGeom>
          <a:solidFill>
            <a:srgbClr val="A47C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a:extLst>
              <a:ext uri="{FF2B5EF4-FFF2-40B4-BE49-F238E27FC236}">
                <a16:creationId xmlns:a16="http://schemas.microsoft.com/office/drawing/2014/main" id="{88865690-E2C0-4132-9A03-DE49A28A8FD4}"/>
              </a:ext>
            </a:extLst>
          </p:cNvPr>
          <p:cNvPicPr>
            <a:picLocks noChangeAspect="1"/>
          </p:cNvPicPr>
          <p:nvPr/>
        </p:nvPicPr>
        <p:blipFill>
          <a:blip r:embed="rId2"/>
          <a:stretch>
            <a:fillRect/>
          </a:stretch>
        </p:blipFill>
        <p:spPr>
          <a:xfrm>
            <a:off x="3895039" y="0"/>
            <a:ext cx="6091" cy="6858000"/>
          </a:xfrm>
          <a:prstGeom prst="rect">
            <a:avLst/>
          </a:prstGeom>
        </p:spPr>
      </p:pic>
      <p:pic>
        <p:nvPicPr>
          <p:cNvPr id="3" name="Picture 2">
            <a:extLst>
              <a:ext uri="{FF2B5EF4-FFF2-40B4-BE49-F238E27FC236}">
                <a16:creationId xmlns:a16="http://schemas.microsoft.com/office/drawing/2014/main" id="{7FC43A71-E05B-4467-8843-7EC4CDB03374}"/>
              </a:ext>
            </a:extLst>
          </p:cNvPr>
          <p:cNvPicPr>
            <a:picLocks noChangeAspect="1"/>
          </p:cNvPicPr>
          <p:nvPr/>
        </p:nvPicPr>
        <p:blipFill>
          <a:blip r:embed="rId2"/>
          <a:stretch>
            <a:fillRect/>
          </a:stretch>
        </p:blipFill>
        <p:spPr>
          <a:xfrm>
            <a:off x="8089038" y="0"/>
            <a:ext cx="6091" cy="6858000"/>
          </a:xfrm>
          <a:prstGeom prst="rect">
            <a:avLst/>
          </a:prstGeom>
        </p:spPr>
      </p:pic>
      <p:sp>
        <p:nvSpPr>
          <p:cNvPr id="4" name="TextBox 3">
            <a:extLst>
              <a:ext uri="{FF2B5EF4-FFF2-40B4-BE49-F238E27FC236}">
                <a16:creationId xmlns:a16="http://schemas.microsoft.com/office/drawing/2014/main" id="{0C049120-017B-4E54-AF7C-F9D1A00DF2C4}"/>
              </a:ext>
            </a:extLst>
          </p:cNvPr>
          <p:cNvSpPr txBox="1"/>
          <p:nvPr/>
        </p:nvSpPr>
        <p:spPr>
          <a:xfrm>
            <a:off x="833015" y="280895"/>
            <a:ext cx="2286402" cy="461665"/>
          </a:xfrm>
          <a:prstGeom prst="rect">
            <a:avLst/>
          </a:prstGeom>
          <a:noFill/>
        </p:spPr>
        <p:txBody>
          <a:bodyPr wrap="square" rtlCol="0">
            <a:spAutoFit/>
          </a:bodyPr>
          <a:lstStyle/>
          <a:p>
            <a:r>
              <a:rPr lang="en-GB" sz="2400" b="1" dirty="0"/>
              <a:t>What is a Carer?</a:t>
            </a:r>
          </a:p>
        </p:txBody>
      </p:sp>
      <p:sp>
        <p:nvSpPr>
          <p:cNvPr id="5" name="TextBox 4">
            <a:extLst>
              <a:ext uri="{FF2B5EF4-FFF2-40B4-BE49-F238E27FC236}">
                <a16:creationId xmlns:a16="http://schemas.microsoft.com/office/drawing/2014/main" id="{2D5E2D91-F8B1-49EB-8170-940800EB7B8E}"/>
              </a:ext>
            </a:extLst>
          </p:cNvPr>
          <p:cNvSpPr txBox="1"/>
          <p:nvPr/>
        </p:nvSpPr>
        <p:spPr>
          <a:xfrm>
            <a:off x="271570" y="1027534"/>
            <a:ext cx="3502615" cy="5509200"/>
          </a:xfrm>
          <a:prstGeom prst="rect">
            <a:avLst/>
          </a:prstGeom>
          <a:noFill/>
        </p:spPr>
        <p:txBody>
          <a:bodyPr wrap="square" rtlCol="0">
            <a:spAutoFit/>
          </a:bodyPr>
          <a:lstStyle/>
          <a:p>
            <a:r>
              <a:rPr lang="en-GB" sz="1600" dirty="0"/>
              <a:t>A carer is anyone, including </a:t>
            </a:r>
            <a:r>
              <a:rPr lang="en-GB" sz="1600" b="1" dirty="0"/>
              <a:t>adults and children</a:t>
            </a:r>
            <a:r>
              <a:rPr lang="en-GB" sz="1600" dirty="0"/>
              <a:t> who assist in the care of a family member, friend or partner who may be suffering from an illness, disability or an addiction and are not able to manage without support</a:t>
            </a:r>
          </a:p>
          <a:p>
            <a:endParaRPr lang="en-GB" sz="1600" dirty="0"/>
          </a:p>
          <a:p>
            <a:r>
              <a:rPr lang="en-US" sz="1600" dirty="0">
                <a:effectLst/>
                <a:ea typeface="Calibri" panose="020F0502020204030204" pitchFamily="34" charset="0"/>
                <a:cs typeface="Times New Roman" panose="02020603050405020304" pitchFamily="18" charset="0"/>
              </a:rPr>
              <a:t>Activities that carers may undertake are wide ranging and include:</a:t>
            </a:r>
            <a:endParaRPr lang="en-GB"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help with personal care</a:t>
            </a:r>
            <a:endParaRPr lang="en-GB" sz="1600" dirty="0">
              <a:effectLs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managing medication</a:t>
            </a:r>
            <a:endParaRPr lang="en-GB" sz="1600" dirty="0">
              <a:effectLs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practical household tasks</a:t>
            </a:r>
            <a:endParaRPr lang="en-GB" sz="1600" dirty="0">
              <a:effectLs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emotional support</a:t>
            </a:r>
            <a:endParaRPr lang="en-GB" sz="1600" dirty="0">
              <a:effectLs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help with </a:t>
            </a:r>
            <a:r>
              <a:rPr lang="en-GB" sz="1600" dirty="0">
                <a:effectLst/>
                <a:ea typeface="Calibri" panose="020F0502020204030204" pitchFamily="34" charset="0"/>
                <a:cs typeface="Times New Roman" panose="02020603050405020304" pitchFamily="18" charset="0"/>
              </a:rPr>
              <a:t>correspondence</a:t>
            </a:r>
          </a:p>
          <a:p>
            <a:pPr marL="285750" lvl="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help with mobility</a:t>
            </a:r>
          </a:p>
          <a:p>
            <a:pPr marL="285750" lvl="0" indent="-285750">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lvl="0"/>
            <a:r>
              <a:rPr lang="en-GB" sz="1600" dirty="0"/>
              <a:t>It is likely that we will all become carers at some point in our lifetime, and so it is important to know which services are available to provide support when the time comes.</a:t>
            </a:r>
            <a:endParaRPr lang="en-US" sz="16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endParaRPr lang="en-US" sz="1600" dirty="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E7456E8-6CD5-4EBB-8597-B1AA25D5AE97}"/>
              </a:ext>
            </a:extLst>
          </p:cNvPr>
          <p:cNvSpPr txBox="1"/>
          <p:nvPr/>
        </p:nvSpPr>
        <p:spPr>
          <a:xfrm>
            <a:off x="3930619" y="62451"/>
            <a:ext cx="3976665" cy="707886"/>
          </a:xfrm>
          <a:prstGeom prst="rect">
            <a:avLst/>
          </a:prstGeom>
          <a:noFill/>
        </p:spPr>
        <p:txBody>
          <a:bodyPr wrap="square" rtlCol="0">
            <a:spAutoFit/>
          </a:bodyPr>
          <a:lstStyle/>
          <a:p>
            <a:pPr algn="ctr"/>
            <a:r>
              <a:rPr lang="en-GB" sz="2000" b="1" dirty="0"/>
              <a:t>What Facilities are Available for Carers at the Avenue Surgery?</a:t>
            </a:r>
          </a:p>
        </p:txBody>
      </p:sp>
      <p:sp>
        <p:nvSpPr>
          <p:cNvPr id="7" name="TextBox 6">
            <a:extLst>
              <a:ext uri="{FF2B5EF4-FFF2-40B4-BE49-F238E27FC236}">
                <a16:creationId xmlns:a16="http://schemas.microsoft.com/office/drawing/2014/main" id="{16E6A6CB-AAE5-4B39-B7A4-D5AACD1D7B6A}"/>
              </a:ext>
            </a:extLst>
          </p:cNvPr>
          <p:cNvSpPr txBox="1"/>
          <p:nvPr/>
        </p:nvSpPr>
        <p:spPr>
          <a:xfrm>
            <a:off x="4055728" y="864120"/>
            <a:ext cx="3987872" cy="4370427"/>
          </a:xfrm>
          <a:prstGeom prst="rect">
            <a:avLst/>
          </a:prstGeom>
          <a:noFill/>
        </p:spPr>
        <p:txBody>
          <a:bodyPr wrap="square" rtlCol="0">
            <a:spAutoFit/>
          </a:bodyPr>
          <a:lstStyle/>
          <a:p>
            <a:r>
              <a:rPr lang="en-GB" dirty="0">
                <a:solidFill>
                  <a:schemeClr val="bg1"/>
                </a:solidFill>
              </a:rPr>
              <a:t>CARERS CLINIC: </a:t>
            </a:r>
          </a:p>
          <a:p>
            <a:r>
              <a:rPr lang="en-GB" sz="1600" dirty="0"/>
              <a:t>Carers Clinics invites carers to have a NHS health </a:t>
            </a:r>
            <a:r>
              <a:rPr lang="en-GB" sz="1600" dirty="0">
                <a:effectLst/>
                <a:ea typeface="Calibri" panose="020F0502020204030204" pitchFamily="34" charset="0"/>
                <a:cs typeface="Times New Roman" panose="02020603050405020304" pitchFamily="18" charset="0"/>
              </a:rPr>
              <a:t>check with a Nurse or Health Care Assistant, followed by an appointment with a representative from Carer Support Wiltshire. To </a:t>
            </a:r>
            <a:r>
              <a:rPr lang="en-GB" sz="1600" dirty="0"/>
              <a:t>explore their role as a carer and their support needs.</a:t>
            </a:r>
          </a:p>
          <a:p>
            <a:endParaRPr lang="en-GB" sz="1600" dirty="0"/>
          </a:p>
          <a:p>
            <a:r>
              <a:rPr lang="en-GB" sz="1600" b="1" dirty="0">
                <a:effectLst/>
                <a:ea typeface="Calibri" panose="020F0502020204030204" pitchFamily="34" charset="0"/>
                <a:cs typeface="Times New Roman" panose="02020603050405020304" pitchFamily="18" charset="0"/>
              </a:rPr>
              <a:t>Who should come to a clinic?</a:t>
            </a:r>
            <a:endParaRPr lang="en-GB" sz="1600" dirty="0">
              <a:effectLs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Any carer who has not been to a carers clinic before;</a:t>
            </a:r>
          </a:p>
          <a:p>
            <a:pPr marL="285750" lvl="0" indent="-285750">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Any carer who hasn’t had a health check for over a year;</a:t>
            </a:r>
          </a:p>
          <a:p>
            <a:pPr marL="285750" indent="-285750">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Any carer who has been before but is requesting further support.</a:t>
            </a:r>
            <a:endParaRPr lang="en-GB" sz="1600" dirty="0">
              <a:solidFill>
                <a:schemeClr val="bg1"/>
              </a:solidFill>
            </a:endParaRPr>
          </a:p>
          <a:p>
            <a:endParaRPr lang="en-GB" dirty="0">
              <a:solidFill>
                <a:schemeClr val="bg1"/>
              </a:solidFill>
            </a:endParaRPr>
          </a:p>
          <a:p>
            <a:r>
              <a:rPr lang="en-GB" dirty="0">
                <a:solidFill>
                  <a:schemeClr val="bg1"/>
                </a:solidFill>
              </a:rPr>
              <a:t>PRIORITY ACCESS TO SERVICES:</a:t>
            </a:r>
          </a:p>
        </p:txBody>
      </p:sp>
      <p:sp>
        <p:nvSpPr>
          <p:cNvPr id="9" name="TextBox 8">
            <a:extLst>
              <a:ext uri="{FF2B5EF4-FFF2-40B4-BE49-F238E27FC236}">
                <a16:creationId xmlns:a16="http://schemas.microsoft.com/office/drawing/2014/main" id="{0F6BD9B8-A332-4C16-9739-C2E8E0EEA3F6}"/>
              </a:ext>
            </a:extLst>
          </p:cNvPr>
          <p:cNvSpPr txBox="1"/>
          <p:nvPr/>
        </p:nvSpPr>
        <p:spPr>
          <a:xfrm>
            <a:off x="8290328" y="280895"/>
            <a:ext cx="3624011" cy="7078861"/>
          </a:xfrm>
          <a:prstGeom prst="rect">
            <a:avLst/>
          </a:prstGeom>
          <a:noFill/>
          <a:ln>
            <a:noFill/>
          </a:ln>
        </p:spPr>
        <p:txBody>
          <a:bodyPr wrap="square" rtlCol="0">
            <a:spAutoFit/>
          </a:bodyPr>
          <a:lstStyle/>
          <a:p>
            <a:endParaRPr lang="en-GB" sz="1600" dirty="0"/>
          </a:p>
          <a:p>
            <a:endParaRPr lang="en-GB" sz="1600" dirty="0"/>
          </a:p>
          <a:p>
            <a:r>
              <a:rPr lang="en-GB" sz="1600" dirty="0"/>
              <a:t>Our Living well Team, have dedicated carer representatives who are here to help and support you.</a:t>
            </a:r>
          </a:p>
          <a:p>
            <a:endParaRPr lang="en-GB" sz="1600" dirty="0"/>
          </a:p>
          <a:p>
            <a:r>
              <a:rPr lang="en-GB" sz="1600" dirty="0"/>
              <a:t>We understand that as a carer you may struggle to find time away from the individual whom you care for. </a:t>
            </a:r>
          </a:p>
          <a:p>
            <a:pPr lvl="0"/>
            <a:r>
              <a:rPr lang="en-GB" sz="1600" dirty="0"/>
              <a:t>Therefore, if you have an urgent support needs, please call the surgery and we can arrange for a member of our Living Well team to make contact and explore </a:t>
            </a:r>
            <a:r>
              <a:rPr lang="en-US" sz="1600" dirty="0">
                <a:effectLst/>
                <a:ea typeface="Calibri" panose="020F0502020204030204" pitchFamily="34" charset="0"/>
                <a:cs typeface="Times New Roman" panose="02020603050405020304" pitchFamily="18" charset="0"/>
              </a:rPr>
              <a:t>sources of support.</a:t>
            </a:r>
            <a:endParaRPr lang="en-GB" sz="1600" dirty="0"/>
          </a:p>
          <a:p>
            <a:endParaRPr lang="en-GB" sz="1600" dirty="0"/>
          </a:p>
          <a:p>
            <a:endParaRPr lang="en-GB" sz="1600" dirty="0"/>
          </a:p>
          <a:p>
            <a:r>
              <a:rPr lang="en-GB" sz="1600" dirty="0">
                <a:solidFill>
                  <a:srgbClr val="FFFFFF"/>
                </a:solidFill>
              </a:rPr>
              <a:t>CARERS EVENTS:</a:t>
            </a:r>
          </a:p>
          <a:p>
            <a:endParaRPr lang="en-GB" sz="1600" dirty="0"/>
          </a:p>
          <a:p>
            <a:r>
              <a:rPr lang="en-GB" sz="1600" dirty="0"/>
              <a:t>The Avenue Surgery arranges events, such as coffee mornings, to enable carers to share with each other their concerns and experiences.  Carer Representatives will be available to provide information and other representatives from the community.</a:t>
            </a:r>
          </a:p>
          <a:p>
            <a:endParaRPr lang="en-GB" sz="900" dirty="0">
              <a:effectLst/>
              <a:latin typeface="Times New Roman" panose="02020603050405020304" pitchFamily="18" charset="0"/>
              <a:ea typeface="Times New Roman" panose="02020603050405020304" pitchFamily="18" charset="0"/>
            </a:endParaRPr>
          </a:p>
          <a:p>
            <a:pPr lvl="1">
              <a:tabLst>
                <a:tab pos="914400" algn="l"/>
              </a:tabLst>
            </a:pPr>
            <a:endParaRPr lang="en-GB" sz="900" dirty="0">
              <a:effectLst/>
              <a:latin typeface="Times New Roman" panose="02020603050405020304" pitchFamily="18" charset="0"/>
              <a:ea typeface="Times New Roman" panose="02020603050405020304" pitchFamily="18" charset="0"/>
            </a:endParaRPr>
          </a:p>
          <a:p>
            <a:endParaRPr lang="en-GB" dirty="0"/>
          </a:p>
          <a:p>
            <a:endParaRPr lang="en-GB" dirty="0"/>
          </a:p>
        </p:txBody>
      </p:sp>
      <p:sp>
        <p:nvSpPr>
          <p:cNvPr id="10" name="Rectangle: Rounded Corners 9">
            <a:extLst>
              <a:ext uri="{FF2B5EF4-FFF2-40B4-BE49-F238E27FC236}">
                <a16:creationId xmlns:a16="http://schemas.microsoft.com/office/drawing/2014/main" id="{EFE33319-086D-4628-A1B3-3B33B856AC27}"/>
              </a:ext>
            </a:extLst>
          </p:cNvPr>
          <p:cNvSpPr/>
          <p:nvPr/>
        </p:nvSpPr>
        <p:spPr>
          <a:xfrm>
            <a:off x="129079" y="841944"/>
            <a:ext cx="3659619" cy="5781325"/>
          </a:xfrm>
          <a:custGeom>
            <a:avLst/>
            <a:gdLst>
              <a:gd name="connsiteX0" fmla="*/ 0 w 3659619"/>
              <a:gd name="connsiteY0" fmla="*/ 609949 h 5781325"/>
              <a:gd name="connsiteX1" fmla="*/ 609949 w 3659619"/>
              <a:gd name="connsiteY1" fmla="*/ 0 h 5781325"/>
              <a:gd name="connsiteX2" fmla="*/ 1244276 w 3659619"/>
              <a:gd name="connsiteY2" fmla="*/ 0 h 5781325"/>
              <a:gd name="connsiteX3" fmla="*/ 1878604 w 3659619"/>
              <a:gd name="connsiteY3" fmla="*/ 0 h 5781325"/>
              <a:gd name="connsiteX4" fmla="*/ 2415343 w 3659619"/>
              <a:gd name="connsiteY4" fmla="*/ 0 h 5781325"/>
              <a:gd name="connsiteX5" fmla="*/ 3049670 w 3659619"/>
              <a:gd name="connsiteY5" fmla="*/ 0 h 5781325"/>
              <a:gd name="connsiteX6" fmla="*/ 3659619 w 3659619"/>
              <a:gd name="connsiteY6" fmla="*/ 609949 h 5781325"/>
              <a:gd name="connsiteX7" fmla="*/ 3659619 w 3659619"/>
              <a:gd name="connsiteY7" fmla="*/ 1124739 h 5781325"/>
              <a:gd name="connsiteX8" fmla="*/ 3659619 w 3659619"/>
              <a:gd name="connsiteY8" fmla="*/ 1685143 h 5781325"/>
              <a:gd name="connsiteX9" fmla="*/ 3659619 w 3659619"/>
              <a:gd name="connsiteY9" fmla="*/ 2382389 h 5781325"/>
              <a:gd name="connsiteX10" fmla="*/ 3659619 w 3659619"/>
              <a:gd name="connsiteY10" fmla="*/ 3034022 h 5781325"/>
              <a:gd name="connsiteX11" fmla="*/ 3659619 w 3659619"/>
              <a:gd name="connsiteY11" fmla="*/ 3685654 h 5781325"/>
              <a:gd name="connsiteX12" fmla="*/ 3659619 w 3659619"/>
              <a:gd name="connsiteY12" fmla="*/ 4246058 h 5781325"/>
              <a:gd name="connsiteX13" fmla="*/ 3659619 w 3659619"/>
              <a:gd name="connsiteY13" fmla="*/ 5171376 h 5781325"/>
              <a:gd name="connsiteX14" fmla="*/ 3049670 w 3659619"/>
              <a:gd name="connsiteY14" fmla="*/ 5781325 h 5781325"/>
              <a:gd name="connsiteX15" fmla="*/ 2439740 w 3659619"/>
              <a:gd name="connsiteY15" fmla="*/ 5781325 h 5781325"/>
              <a:gd name="connsiteX16" fmla="*/ 1781015 w 3659619"/>
              <a:gd name="connsiteY16" fmla="*/ 5781325 h 5781325"/>
              <a:gd name="connsiteX17" fmla="*/ 1219879 w 3659619"/>
              <a:gd name="connsiteY17" fmla="*/ 5781325 h 5781325"/>
              <a:gd name="connsiteX18" fmla="*/ 609949 w 3659619"/>
              <a:gd name="connsiteY18" fmla="*/ 5781325 h 5781325"/>
              <a:gd name="connsiteX19" fmla="*/ 0 w 3659619"/>
              <a:gd name="connsiteY19" fmla="*/ 5171376 h 5781325"/>
              <a:gd name="connsiteX20" fmla="*/ 0 w 3659619"/>
              <a:gd name="connsiteY20" fmla="*/ 4428515 h 5781325"/>
              <a:gd name="connsiteX21" fmla="*/ 0 w 3659619"/>
              <a:gd name="connsiteY21" fmla="*/ 3731268 h 5781325"/>
              <a:gd name="connsiteX22" fmla="*/ 0 w 3659619"/>
              <a:gd name="connsiteY22" fmla="*/ 3034022 h 5781325"/>
              <a:gd name="connsiteX23" fmla="*/ 0 w 3659619"/>
              <a:gd name="connsiteY23" fmla="*/ 2519232 h 5781325"/>
              <a:gd name="connsiteX24" fmla="*/ 0 w 3659619"/>
              <a:gd name="connsiteY24" fmla="*/ 1913214 h 5781325"/>
              <a:gd name="connsiteX25" fmla="*/ 0 w 3659619"/>
              <a:gd name="connsiteY25" fmla="*/ 1170353 h 5781325"/>
              <a:gd name="connsiteX26" fmla="*/ 0 w 3659619"/>
              <a:gd name="connsiteY26" fmla="*/ 609949 h 578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59619" h="5781325" extrusionOk="0">
                <a:moveTo>
                  <a:pt x="0" y="609949"/>
                </a:moveTo>
                <a:cubicBezTo>
                  <a:pt x="12363" y="271018"/>
                  <a:pt x="285449" y="81731"/>
                  <a:pt x="609949" y="0"/>
                </a:cubicBezTo>
                <a:cubicBezTo>
                  <a:pt x="810881" y="-1411"/>
                  <a:pt x="974962" y="24441"/>
                  <a:pt x="1244276" y="0"/>
                </a:cubicBezTo>
                <a:cubicBezTo>
                  <a:pt x="1513590" y="-24441"/>
                  <a:pt x="1658764" y="28439"/>
                  <a:pt x="1878604" y="0"/>
                </a:cubicBezTo>
                <a:cubicBezTo>
                  <a:pt x="2098444" y="-28439"/>
                  <a:pt x="2152406" y="-9993"/>
                  <a:pt x="2415343" y="0"/>
                </a:cubicBezTo>
                <a:cubicBezTo>
                  <a:pt x="2678280" y="9993"/>
                  <a:pt x="2859729" y="-13743"/>
                  <a:pt x="3049670" y="0"/>
                </a:cubicBezTo>
                <a:cubicBezTo>
                  <a:pt x="3367716" y="73958"/>
                  <a:pt x="3676428" y="246050"/>
                  <a:pt x="3659619" y="609949"/>
                </a:cubicBezTo>
                <a:cubicBezTo>
                  <a:pt x="3676459" y="740821"/>
                  <a:pt x="3638978" y="981379"/>
                  <a:pt x="3659619" y="1124739"/>
                </a:cubicBezTo>
                <a:cubicBezTo>
                  <a:pt x="3680261" y="1268099"/>
                  <a:pt x="3668274" y="1444055"/>
                  <a:pt x="3659619" y="1685143"/>
                </a:cubicBezTo>
                <a:cubicBezTo>
                  <a:pt x="3650964" y="1926231"/>
                  <a:pt x="3644592" y="2127380"/>
                  <a:pt x="3659619" y="2382389"/>
                </a:cubicBezTo>
                <a:cubicBezTo>
                  <a:pt x="3674646" y="2637398"/>
                  <a:pt x="3643019" y="2902449"/>
                  <a:pt x="3659619" y="3034022"/>
                </a:cubicBezTo>
                <a:cubicBezTo>
                  <a:pt x="3676219" y="3165595"/>
                  <a:pt x="3690754" y="3437993"/>
                  <a:pt x="3659619" y="3685654"/>
                </a:cubicBezTo>
                <a:cubicBezTo>
                  <a:pt x="3628484" y="3933315"/>
                  <a:pt x="3654811" y="4132238"/>
                  <a:pt x="3659619" y="4246058"/>
                </a:cubicBezTo>
                <a:cubicBezTo>
                  <a:pt x="3664427" y="4359878"/>
                  <a:pt x="3690806" y="4919619"/>
                  <a:pt x="3659619" y="5171376"/>
                </a:cubicBezTo>
                <a:cubicBezTo>
                  <a:pt x="3676287" y="5490632"/>
                  <a:pt x="3374757" y="5787628"/>
                  <a:pt x="3049670" y="5781325"/>
                </a:cubicBezTo>
                <a:cubicBezTo>
                  <a:pt x="2793945" y="5771044"/>
                  <a:pt x="2566569" y="5801429"/>
                  <a:pt x="2439740" y="5781325"/>
                </a:cubicBezTo>
                <a:cubicBezTo>
                  <a:pt x="2312911" y="5761222"/>
                  <a:pt x="2100866" y="5753119"/>
                  <a:pt x="1781015" y="5781325"/>
                </a:cubicBezTo>
                <a:cubicBezTo>
                  <a:pt x="1461165" y="5809531"/>
                  <a:pt x="1423986" y="5770437"/>
                  <a:pt x="1219879" y="5781325"/>
                </a:cubicBezTo>
                <a:cubicBezTo>
                  <a:pt x="1015772" y="5792213"/>
                  <a:pt x="773399" y="5779185"/>
                  <a:pt x="609949" y="5781325"/>
                </a:cubicBezTo>
                <a:cubicBezTo>
                  <a:pt x="205676" y="5804599"/>
                  <a:pt x="-8075" y="5492267"/>
                  <a:pt x="0" y="5171376"/>
                </a:cubicBezTo>
                <a:cubicBezTo>
                  <a:pt x="-20033" y="4801425"/>
                  <a:pt x="19541" y="4679263"/>
                  <a:pt x="0" y="4428515"/>
                </a:cubicBezTo>
                <a:cubicBezTo>
                  <a:pt x="-19541" y="4177767"/>
                  <a:pt x="17583" y="4051355"/>
                  <a:pt x="0" y="3731268"/>
                </a:cubicBezTo>
                <a:cubicBezTo>
                  <a:pt x="-17583" y="3411181"/>
                  <a:pt x="-34640" y="3196004"/>
                  <a:pt x="0" y="3034022"/>
                </a:cubicBezTo>
                <a:cubicBezTo>
                  <a:pt x="34640" y="2872040"/>
                  <a:pt x="13387" y="2713381"/>
                  <a:pt x="0" y="2519232"/>
                </a:cubicBezTo>
                <a:cubicBezTo>
                  <a:pt x="-13387" y="2325083"/>
                  <a:pt x="15351" y="2107305"/>
                  <a:pt x="0" y="1913214"/>
                </a:cubicBezTo>
                <a:cubicBezTo>
                  <a:pt x="-15351" y="1719123"/>
                  <a:pt x="-18415" y="1380304"/>
                  <a:pt x="0" y="1170353"/>
                </a:cubicBezTo>
                <a:cubicBezTo>
                  <a:pt x="18415" y="960402"/>
                  <a:pt x="12853" y="863669"/>
                  <a:pt x="0" y="609949"/>
                </a:cubicBezTo>
                <a:close/>
              </a:path>
            </a:pathLst>
          </a:custGeom>
          <a:noFill/>
          <a:ln w="28575">
            <a:solidFill>
              <a:srgbClr val="6B2DDB"/>
            </a:solidFill>
            <a:extLst>
              <a:ext uri="{C807C97D-BFC1-408E-A445-0C87EB9F89A2}">
                <ask:lineSketchStyleProps xmlns:ask="http://schemas.microsoft.com/office/drawing/2018/sketchyshapes" sd="245706398">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Graphic 16" descr="Tea outline">
            <a:extLst>
              <a:ext uri="{FF2B5EF4-FFF2-40B4-BE49-F238E27FC236}">
                <a16:creationId xmlns:a16="http://schemas.microsoft.com/office/drawing/2014/main" id="{B540E585-97CD-4A31-96F6-2E356A86F7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08312" y="3858100"/>
            <a:ext cx="646331" cy="646331"/>
          </a:xfrm>
          <a:prstGeom prst="rect">
            <a:avLst/>
          </a:prstGeom>
        </p:spPr>
      </p:pic>
      <p:pic>
        <p:nvPicPr>
          <p:cNvPr id="19" name="Graphic 18" descr="Heartbeat outline">
            <a:extLst>
              <a:ext uri="{FF2B5EF4-FFF2-40B4-BE49-F238E27FC236}">
                <a16:creationId xmlns:a16="http://schemas.microsoft.com/office/drawing/2014/main" id="{3116D5F7-8E24-47DA-B8C7-4DE35B14BE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1044" y="672578"/>
            <a:ext cx="709911" cy="709911"/>
          </a:xfrm>
          <a:prstGeom prst="rect">
            <a:avLst/>
          </a:prstGeom>
        </p:spPr>
      </p:pic>
      <p:pic>
        <p:nvPicPr>
          <p:cNvPr id="21" name="Graphic 20" descr="Needle outline">
            <a:extLst>
              <a:ext uri="{FF2B5EF4-FFF2-40B4-BE49-F238E27FC236}">
                <a16:creationId xmlns:a16="http://schemas.microsoft.com/office/drawing/2014/main" id="{F9356183-39FD-41DD-8BBD-6142C76BB02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829443">
            <a:off x="7258343" y="4677114"/>
            <a:ext cx="581771" cy="581771"/>
          </a:xfrm>
          <a:prstGeom prst="rect">
            <a:avLst/>
          </a:prstGeom>
        </p:spPr>
      </p:pic>
      <p:sp>
        <p:nvSpPr>
          <p:cNvPr id="20" name="TextBox 19">
            <a:extLst>
              <a:ext uri="{FF2B5EF4-FFF2-40B4-BE49-F238E27FC236}">
                <a16:creationId xmlns:a16="http://schemas.microsoft.com/office/drawing/2014/main" id="{FC310409-856E-4001-8D36-6467BA9FDCF1}"/>
              </a:ext>
            </a:extLst>
          </p:cNvPr>
          <p:cNvSpPr txBox="1"/>
          <p:nvPr/>
        </p:nvSpPr>
        <p:spPr>
          <a:xfrm>
            <a:off x="8290328" y="416394"/>
            <a:ext cx="2118723" cy="369332"/>
          </a:xfrm>
          <a:prstGeom prst="rect">
            <a:avLst/>
          </a:prstGeom>
          <a:solidFill>
            <a:srgbClr val="D0BAF0"/>
          </a:solidFill>
        </p:spPr>
        <p:txBody>
          <a:bodyPr wrap="square" rtlCol="0">
            <a:spAutoFit/>
          </a:bodyPr>
          <a:lstStyle/>
          <a:p>
            <a:r>
              <a:rPr lang="en-GB" dirty="0">
                <a:solidFill>
                  <a:schemeClr val="bg1"/>
                </a:solidFill>
              </a:rPr>
              <a:t>LIVING WELL TEAM:</a:t>
            </a:r>
          </a:p>
        </p:txBody>
      </p:sp>
      <p:sp>
        <p:nvSpPr>
          <p:cNvPr id="22" name="TextBox 21">
            <a:extLst>
              <a:ext uri="{FF2B5EF4-FFF2-40B4-BE49-F238E27FC236}">
                <a16:creationId xmlns:a16="http://schemas.microsoft.com/office/drawing/2014/main" id="{D89FF25F-B6C5-40F6-9B7F-495FA7E945BC}"/>
              </a:ext>
            </a:extLst>
          </p:cNvPr>
          <p:cNvSpPr txBox="1"/>
          <p:nvPr/>
        </p:nvSpPr>
        <p:spPr>
          <a:xfrm>
            <a:off x="4024250" y="5405377"/>
            <a:ext cx="4070879" cy="1077218"/>
          </a:xfrm>
          <a:prstGeom prst="rect">
            <a:avLst/>
          </a:prstGeom>
          <a:noFill/>
        </p:spPr>
        <p:txBody>
          <a:bodyPr wrap="square">
            <a:spAutoFit/>
          </a:bodyPr>
          <a:lstStyle/>
          <a:p>
            <a:r>
              <a:rPr lang="en-GB" sz="1600" dirty="0"/>
              <a:t>The Avenue Surgery provides priority access to services such as free flu jab and our receptionists will do their best to offer appointments that is convenient for the carer.</a:t>
            </a:r>
          </a:p>
        </p:txBody>
      </p:sp>
      <p:pic>
        <p:nvPicPr>
          <p:cNvPr id="18" name="Graphic 17" descr="Group outline">
            <a:extLst>
              <a:ext uri="{FF2B5EF4-FFF2-40B4-BE49-F238E27FC236}">
                <a16:creationId xmlns:a16="http://schemas.microsoft.com/office/drawing/2014/main" id="{486C6F79-53A5-499B-965F-5481D0AADCF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679132" y="187042"/>
            <a:ext cx="914400" cy="695580"/>
          </a:xfrm>
          <a:prstGeom prst="rect">
            <a:avLst/>
          </a:prstGeom>
        </p:spPr>
      </p:pic>
    </p:spTree>
    <p:extLst>
      <p:ext uri="{BB962C8B-B14F-4D97-AF65-F5344CB8AC3E}">
        <p14:creationId xmlns:p14="http://schemas.microsoft.com/office/powerpoint/2010/main" val="2181883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TotalTime>
  <Words>647</Words>
  <Application>Microsoft Office PowerPoint</Application>
  <PresentationFormat>Widescreen</PresentationFormat>
  <Paragraphs>65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Symbol</vt:lpstr>
      <vt:lpstr>Times New Roman</vt:lpstr>
      <vt:lpstr>Traditional Arabic</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HIRST, Katie (AVENUE SURGERY)</dc:creator>
  <cp:lastModifiedBy>ROGERS, Amy (AVENUE SURGERY)</cp:lastModifiedBy>
  <cp:revision>33</cp:revision>
  <cp:lastPrinted>2022-06-07T07:54:15Z</cp:lastPrinted>
  <dcterms:created xsi:type="dcterms:W3CDTF">2021-07-27T10:22:27Z</dcterms:created>
  <dcterms:modified xsi:type="dcterms:W3CDTF">2022-06-09T14:41:01Z</dcterms:modified>
</cp:coreProperties>
</file>